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68" r:id="rId7"/>
    <p:sldId id="269" r:id="rId8"/>
    <p:sldId id="270" r:id="rId9"/>
    <p:sldId id="272" r:id="rId10"/>
    <p:sldId id="258" r:id="rId11"/>
    <p:sldId id="273" r:id="rId12"/>
    <p:sldId id="275" r:id="rId13"/>
    <p:sldId id="276" r:id="rId14"/>
    <p:sldId id="279" r:id="rId15"/>
    <p:sldId id="280" r:id="rId16"/>
    <p:sldId id="281" r:id="rId17"/>
    <p:sldId id="259" r:id="rId18"/>
    <p:sldId id="262" r:id="rId19"/>
    <p:sldId id="274" r:id="rId20"/>
    <p:sldId id="264" r:id="rId21"/>
    <p:sldId id="265" r:id="rId22"/>
    <p:sldId id="277" r:id="rId23"/>
    <p:sldId id="261" r:id="rId24"/>
    <p:sldId id="26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7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89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3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72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11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7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0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9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4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0D54-3E42-42ED-92AE-3EE290853EA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C533-199E-4AB9-93EB-B538C414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271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2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533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Rex\Desktop\movies-monsters-university-character-art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686800" cy="19812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Monster AG" pitchFamily="34" charset="0"/>
              </a:rPr>
              <a:t>Taming the Test Monsters</a:t>
            </a:r>
            <a:br>
              <a:rPr lang="en-US" sz="6600" dirty="0" smtClean="0">
                <a:latin typeface="Monster AG" pitchFamily="34" charset="0"/>
              </a:rPr>
            </a:br>
            <a:r>
              <a:rPr lang="en-US" sz="6600" dirty="0" smtClean="0">
                <a:latin typeface="ArtBrush" pitchFamily="34" charset="0"/>
              </a:rPr>
              <a:t>at (Your School HERE)</a:t>
            </a:r>
            <a:endParaRPr lang="en-US" sz="6600" dirty="0">
              <a:latin typeface="ArtBrush" pitchFamily="34" charset="0"/>
            </a:endParaRPr>
          </a:p>
        </p:txBody>
      </p:sp>
      <p:pic>
        <p:nvPicPr>
          <p:cNvPr id="4" name="Picture 3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1376"/>
            <a:ext cx="1560513" cy="156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9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Rex\Desktop\mike-sulley-studying-5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onster AG" pitchFamily="34" charset="0"/>
              </a:rPr>
              <a:t>        Take a </a:t>
            </a:r>
            <a:r>
              <a:rPr lang="en-US" sz="5400" dirty="0" smtClean="0">
                <a:latin typeface="Monster AG" pitchFamily="34" charset="0"/>
              </a:rPr>
              <a:t>Break</a:t>
            </a:r>
            <a:r>
              <a:rPr lang="en-US" sz="4800" dirty="0" smtClean="0">
                <a:latin typeface="Monster AG" pitchFamily="34" charset="0"/>
              </a:rPr>
              <a:t>. </a:t>
            </a:r>
            <a:endParaRPr lang="en-US" sz="48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590800"/>
          </a:xfrm>
        </p:spPr>
        <p:txBody>
          <a:bodyPr/>
          <a:lstStyle/>
          <a:p>
            <a:r>
              <a:rPr lang="en-US" dirty="0" smtClean="0"/>
              <a:t>Breaks are </a:t>
            </a:r>
            <a:r>
              <a:rPr lang="en-US" dirty="0" smtClean="0">
                <a:latin typeface="ArtBrush" pitchFamily="34" charset="0"/>
              </a:rPr>
              <a:t>important</a:t>
            </a:r>
          </a:p>
          <a:p>
            <a:pPr lvl="1"/>
            <a:r>
              <a:rPr lang="en-US" dirty="0" smtClean="0"/>
              <a:t>Attention is usually your age + 2</a:t>
            </a:r>
          </a:p>
          <a:p>
            <a:pPr lvl="1"/>
            <a:r>
              <a:rPr lang="en-US" dirty="0" smtClean="0"/>
              <a:t>We remember the 1</a:t>
            </a:r>
            <a:r>
              <a:rPr lang="en-US" baseline="30000" dirty="0" smtClean="0"/>
              <a:t>st</a:t>
            </a:r>
            <a:r>
              <a:rPr lang="en-US" dirty="0" smtClean="0"/>
              <a:t> thing we learn and the last thing we learn the best, so more breaks = more information that we can remember</a:t>
            </a:r>
            <a:endParaRPr lang="en-US" dirty="0"/>
          </a:p>
        </p:txBody>
      </p:sp>
      <p:pic>
        <p:nvPicPr>
          <p:cNvPr id="3074" name="Picture 2" descr="C:\Users\MRex\Desktop\imag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697452" cy="2226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67200" y="4222340"/>
            <a:ext cx="4724400" cy="246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Good</a:t>
            </a:r>
            <a:r>
              <a:rPr lang="en-US" dirty="0" smtClean="0"/>
              <a:t> Study Habits</a:t>
            </a:r>
          </a:p>
          <a:p>
            <a:pPr lvl="1"/>
            <a:r>
              <a:rPr lang="en-US" dirty="0" smtClean="0"/>
              <a:t>Waiting until the last minute to study won’t work very well. It takes </a:t>
            </a:r>
            <a:r>
              <a:rPr lang="en-US" dirty="0" smtClean="0">
                <a:latin typeface="ArtBrush" pitchFamily="34" charset="0"/>
              </a:rPr>
              <a:t>time</a:t>
            </a:r>
            <a:r>
              <a:rPr lang="en-US" dirty="0" smtClean="0"/>
              <a:t> to build memory.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0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Counseling\Classroom Counseling\Topics\Test Anxiety\Monsters University\Pictures\meet-the-class-of-monsters-university-scott-squishy-squibbles-620x3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03" y="76200"/>
            <a:ext cx="2382497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Memory Challenge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>
            <a:normAutofit/>
          </a:bodyPr>
          <a:lstStyle/>
          <a:p>
            <a:r>
              <a:rPr lang="en-US" dirty="0" smtClean="0"/>
              <a:t>Keep your eyes open!</a:t>
            </a:r>
          </a:p>
          <a:p>
            <a:r>
              <a:rPr lang="en-US" dirty="0" smtClean="0"/>
              <a:t>See how many of these objects that you can </a:t>
            </a:r>
            <a:r>
              <a:rPr lang="en-US" dirty="0" smtClean="0">
                <a:latin typeface="ArtBrush" pitchFamily="34" charset="0"/>
              </a:rPr>
              <a:t>remember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 descr="H:\Counseling\Classroom Counseling\Topics\Test Anxiety\Monsters University\Picture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8351" y="442903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your paper from 1-12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85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MRex\AppData\Local\Microsoft\Windows\Temporary Internet Files\Content.IE5\KGL40PT1\MP9003847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2696628"/>
            <a:ext cx="2270543" cy="2008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Rex\AppData\Local\Microsoft\Windows\Temporary Internet Files\Content.IE5\JX3WEH1R\MC900391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1371600" cy="136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Rex\AppData\Local\Microsoft\Windows\Temporary Internet Files\Content.IE5\JX3WEH1R\MC90044170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5" y="609942"/>
            <a:ext cx="1784637" cy="178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Rex\AppData\Local\Microsoft\Windows\Temporary Internet Files\Content.IE5\PZP4GILM\MC9000911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942"/>
            <a:ext cx="1740049" cy="111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MRex\AppData\Local\Microsoft\Windows\Temporary Internet Files\Content.IE5\KGL40PT1\MC900437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97978"/>
            <a:ext cx="1889125" cy="189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MRex\AppData\Local\Microsoft\Windows\Temporary Internet Files\Content.IE5\KGL40PT1\MC900438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5897"/>
            <a:ext cx="182562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MRex\AppData\Local\Microsoft\Windows\Temporary Internet Files\Content.IE5\KGL40PT1\MC9004414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0" y="2572772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MRex\AppData\Local\Microsoft\Windows\Temporary Internet Files\Content.IE5\JX3WEH1R\MC9003354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69" y="2979544"/>
            <a:ext cx="2164656" cy="1795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MRex\AppData\Local\Microsoft\Windows\Temporary Internet Files\Content.IE5\JX3WEH1R\MC90044040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" y="4096927"/>
            <a:ext cx="2440030" cy="2440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MRex\AppData\Local\Microsoft\Windows\Temporary Internet Files\Content.IE5\ZB9I7BL0\MC900441785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59">
            <a:off x="3899848" y="4123222"/>
            <a:ext cx="2197530" cy="219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MRex\AppData\Local\Microsoft\Windows\Temporary Internet Files\Content.IE5\ZB9I7BL0\MC90044175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4495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MRex\AppData\Local\Microsoft\Windows\Temporary Internet Files\Content.IE5\PZP4GILM\MC90044178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64" y="457393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722764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Write Down what you can remember</a:t>
            </a:r>
            <a:endParaRPr lang="en-US" sz="7200" dirty="0">
              <a:latin typeface="Monster A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7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MRex\AppData\Local\Microsoft\Windows\Temporary Internet Files\Content.IE5\KGL40PT1\MP9003847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2696628"/>
            <a:ext cx="2270543" cy="2008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Rex\AppData\Local\Microsoft\Windows\Temporary Internet Files\Content.IE5\JX3WEH1R\MC900391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1371600" cy="136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Rex\AppData\Local\Microsoft\Windows\Temporary Internet Files\Content.IE5\JX3WEH1R\MC90044170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5" y="609942"/>
            <a:ext cx="1784637" cy="178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Rex\AppData\Local\Microsoft\Windows\Temporary Internet Files\Content.IE5\PZP4GILM\MC9000911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942"/>
            <a:ext cx="1740049" cy="111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MRex\AppData\Local\Microsoft\Windows\Temporary Internet Files\Content.IE5\KGL40PT1\MC900437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97978"/>
            <a:ext cx="1889125" cy="189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MRex\AppData\Local\Microsoft\Windows\Temporary Internet Files\Content.IE5\KGL40PT1\MC900438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5897"/>
            <a:ext cx="182562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MRex\AppData\Local\Microsoft\Windows\Temporary Internet Files\Content.IE5\KGL40PT1\MC9004414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0" y="2572772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MRex\AppData\Local\Microsoft\Windows\Temporary Internet Files\Content.IE5\JX3WEH1R\MC9003354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69" y="2979544"/>
            <a:ext cx="2164656" cy="1795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MRex\AppData\Local\Microsoft\Windows\Temporary Internet Files\Content.IE5\JX3WEH1R\MC90044040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" y="4096927"/>
            <a:ext cx="2440030" cy="2440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MRex\AppData\Local\Microsoft\Windows\Temporary Internet Files\Content.IE5\ZB9I7BL0\MC900441785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59">
            <a:off x="3899848" y="4123222"/>
            <a:ext cx="2197530" cy="219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MRex\AppData\Local\Microsoft\Windows\Temporary Internet Files\Content.IE5\ZB9I7BL0\MC90044175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4495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MRex\AppData\Local\Microsoft\Windows\Temporary Internet Files\Content.IE5\PZP4GILM\MC90044178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64" y="457393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2636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Ready to try again?</a:t>
            </a:r>
            <a:endParaRPr lang="en-US" sz="7200" dirty="0">
              <a:latin typeface="Monster A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1722764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Write Down what you can remember</a:t>
            </a:r>
            <a:endParaRPr lang="en-US" sz="7200" dirty="0">
              <a:latin typeface="Monster A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4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Monster AG" pitchFamily="34" charset="0"/>
              </a:rPr>
              <a:t>Also Help Your Memory By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Studying in an </a:t>
            </a:r>
            <a:r>
              <a:rPr lang="en-US" dirty="0" smtClean="0">
                <a:latin typeface="ArtBrush" pitchFamily="34" charset="0"/>
              </a:rPr>
              <a:t>accent</a:t>
            </a:r>
            <a:r>
              <a:rPr lang="en-US" dirty="0" smtClean="0"/>
              <a:t> or </a:t>
            </a:r>
            <a:r>
              <a:rPr lang="en-US" dirty="0" smtClean="0">
                <a:latin typeface="ArtBrush" pitchFamily="34" charset="0"/>
              </a:rPr>
              <a:t>funny voice.</a:t>
            </a:r>
          </a:p>
          <a:p>
            <a:pPr marL="0" indent="0">
              <a:buNone/>
            </a:pPr>
            <a:endParaRPr lang="en-US" sz="4300" dirty="0"/>
          </a:p>
          <a:p>
            <a:r>
              <a:rPr lang="en-US" dirty="0" smtClean="0">
                <a:latin typeface="ArtBrush" pitchFamily="34" charset="0"/>
              </a:rPr>
              <a:t>Singing</a:t>
            </a:r>
            <a:r>
              <a:rPr lang="en-US" dirty="0" smtClean="0"/>
              <a:t> what you are trying to remember</a:t>
            </a:r>
          </a:p>
          <a:p>
            <a:endParaRPr lang="en-US" dirty="0"/>
          </a:p>
          <a:p>
            <a:r>
              <a:rPr lang="en-US" dirty="0" smtClean="0"/>
              <a:t>Dressing </a:t>
            </a:r>
            <a:r>
              <a:rPr lang="en-US" dirty="0" smtClean="0">
                <a:latin typeface="ArtBrush" pitchFamily="34" charset="0"/>
              </a:rPr>
              <a:t>comfortably</a:t>
            </a:r>
          </a:p>
          <a:p>
            <a:pPr lvl="1"/>
            <a:r>
              <a:rPr lang="en-US" dirty="0" smtClean="0"/>
              <a:t>If you’re too cold or too hot, you won’t be able to think about anything else.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Try wearing layers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2530" name="Picture 2" descr="H:\Counseling\Classroom Counseling\Topics\Test Anxiety\Monsters University\Pictures\monster-university-monsters-university-33232617-1680-1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209800" cy="2614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H:\Counseling\Classroom Counseling\Topics\Test Anxiety\Monsters University\Pictures\characters-fg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71599"/>
            <a:ext cx="1847850" cy="1041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:\Counseling\Classroom Counseling\Topics\Test Anxiety\Monsters University\Pictures\images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40577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4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Monster AG" pitchFamily="34" charset="0"/>
              </a:rPr>
              <a:t>Also Help Your Memory By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tBrush" pitchFamily="34" charset="0"/>
              </a:rPr>
              <a:t>Looking up and to the left</a:t>
            </a:r>
            <a:r>
              <a:rPr lang="en-US" dirty="0" smtClean="0"/>
              <a:t> to remember notes.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 smtClean="0"/>
              <a:t>Using “</a:t>
            </a:r>
            <a:r>
              <a:rPr lang="en-US" dirty="0" smtClean="0">
                <a:latin typeface="ArtBrush" pitchFamily="34" charset="0"/>
              </a:rPr>
              <a:t>headphones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Plug your ears to take away distractions.</a:t>
            </a:r>
          </a:p>
          <a:p>
            <a:pPr lvl="1"/>
            <a:r>
              <a:rPr lang="en-US" dirty="0" smtClean="0"/>
              <a:t>It can help you remember your teacher’s voice and a lesson you learned.</a:t>
            </a:r>
            <a:endParaRPr lang="en-US" dirty="0"/>
          </a:p>
        </p:txBody>
      </p:sp>
      <p:pic>
        <p:nvPicPr>
          <p:cNvPr id="23554" name="Picture 2" descr="H:\Counseling\Classroom Counseling\Topics\Test Anxiety\Monsters University\Pictures\Monsters-University-James-P-Sullivan-Ico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183" flipH="1">
            <a:off x="152116" y="1218916"/>
            <a:ext cx="2303671" cy="230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mg2.imagesbn.com/p/92298914053_p0_v1_s260x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" y="3695486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Counseling\Classroom Counseling\Topics\Test Anxiety\Monsters University\Pictures\image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Monster AG" pitchFamily="34" charset="0"/>
              </a:rPr>
              <a:t>Also Help Your Memory By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tBrush" pitchFamily="34" charset="0"/>
              </a:rPr>
              <a:t>Massaging</a:t>
            </a:r>
            <a:r>
              <a:rPr lang="en-US" dirty="0" smtClean="0"/>
              <a:t> above your eyebrow</a:t>
            </a:r>
          </a:p>
          <a:p>
            <a:pPr lvl="1"/>
            <a:r>
              <a:rPr lang="en-US" dirty="0" smtClean="0"/>
              <a:t>Also </a:t>
            </a:r>
            <a:r>
              <a:rPr lang="en-US" dirty="0" smtClean="0">
                <a:latin typeface="ArtBrush" pitchFamily="34" charset="0"/>
              </a:rPr>
              <a:t>stretching</a:t>
            </a:r>
            <a:r>
              <a:rPr lang="en-US" dirty="0" smtClean="0"/>
              <a:t> your calf muscle or massaging your shoulders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 smtClean="0"/>
              <a:t>Peppermint, cinnamon, and lemon</a:t>
            </a:r>
          </a:p>
          <a:p>
            <a:pPr lvl="1"/>
            <a:r>
              <a:rPr lang="en-US" dirty="0" smtClean="0"/>
              <a:t>These tastes and smells are great for memory!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Peppermint</a:t>
            </a:r>
            <a:r>
              <a:rPr lang="en-US" dirty="0" smtClean="0"/>
              <a:t> also helps keep you alert and focused.</a:t>
            </a:r>
            <a:endParaRPr lang="en-US" dirty="0"/>
          </a:p>
        </p:txBody>
      </p:sp>
      <p:pic>
        <p:nvPicPr>
          <p:cNvPr id="7" name="Picture 6" descr="C:\Documents and Settings\MRex\Local Settings\Temporary Internet Files\Content.IE5\YSWJDY96\MC900439767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78" y="3830782"/>
            <a:ext cx="1295400" cy="1306830"/>
          </a:xfrm>
          <a:prstGeom prst="rect">
            <a:avLst/>
          </a:prstGeom>
          <a:noFill/>
        </p:spPr>
      </p:pic>
      <p:pic>
        <p:nvPicPr>
          <p:cNvPr id="8" name="Picture 7" descr="C:\Documents and Settings\MRex\Local Settings\Temporary Internet Files\Content.IE5\YUD9ZBEP\MC900436892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4109">
            <a:off x="1803674" y="4646102"/>
            <a:ext cx="1143459" cy="1147036"/>
          </a:xfrm>
          <a:prstGeom prst="rect">
            <a:avLst/>
          </a:prstGeom>
          <a:noFill/>
        </p:spPr>
      </p:pic>
      <p:pic>
        <p:nvPicPr>
          <p:cNvPr id="9" name="Picture 8" descr="C:\Documents and Settings\MRex\Local Settings\Temporary Internet Files\Content.IE5\GKJKMXKO\MC900016723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6555">
            <a:off x="890030" y="5428172"/>
            <a:ext cx="1034524" cy="1119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24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   The Night Before 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4770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enough </a:t>
            </a:r>
            <a:r>
              <a:rPr lang="en-US" dirty="0" smtClean="0">
                <a:latin typeface="ArtBrush" pitchFamily="34" charset="0"/>
              </a:rPr>
              <a:t>sleep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 tired brain is a foggy brain.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Tests are tiring</a:t>
            </a:r>
            <a:r>
              <a:rPr lang="en-US" dirty="0" smtClean="0"/>
              <a:t>. If you don’t have enough sleep, it’s like you’re climbing a mountain  after running 20 miles.</a:t>
            </a:r>
            <a:endParaRPr lang="en-US" dirty="0"/>
          </a:p>
        </p:txBody>
      </p:sp>
      <p:pic>
        <p:nvPicPr>
          <p:cNvPr id="4098" name="Picture 2" descr="C:\Users\MRex\Desktop\Monsters Universit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37412" cy="2437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3945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211784"/>
            <a:ext cx="4800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Having a hard time falling asleep? </a:t>
            </a:r>
            <a:r>
              <a:rPr lang="en-US" sz="3300" dirty="0" smtClean="0">
                <a:latin typeface="ArtBrush" pitchFamily="34" charset="0"/>
              </a:rPr>
              <a:t>Try these tips:</a:t>
            </a:r>
          </a:p>
          <a:p>
            <a:pPr lvl="1"/>
            <a:r>
              <a:rPr lang="en-US" dirty="0" smtClean="0"/>
              <a:t>Listen to music.</a:t>
            </a:r>
          </a:p>
          <a:p>
            <a:pPr lvl="1"/>
            <a:r>
              <a:rPr lang="en-US" dirty="0" smtClean="0"/>
              <a:t>Turn off the TV and computer.</a:t>
            </a:r>
          </a:p>
          <a:p>
            <a:pPr lvl="1"/>
            <a:r>
              <a:rPr lang="en-US" dirty="0" smtClean="0"/>
              <a:t>Meditate.</a:t>
            </a:r>
          </a:p>
          <a:p>
            <a:pPr lvl="1"/>
            <a:r>
              <a:rPr lang="en-US" dirty="0" smtClean="0"/>
              <a:t>Don’t eat right before bed.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Rex\Desktop\images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04800"/>
            <a:ext cx="2136531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latin typeface="Monster AG" pitchFamily="34" charset="0"/>
              </a:rPr>
              <a:t>Crunching </a:t>
            </a:r>
            <a:r>
              <a:rPr lang="en-US" sz="4000" dirty="0" smtClean="0">
                <a:latin typeface="Monster AG" pitchFamily="34" charset="0"/>
              </a:rPr>
              <a:t>and</a:t>
            </a:r>
            <a:r>
              <a:rPr lang="en-US" sz="5400" dirty="0" smtClean="0">
                <a:latin typeface="Monster AG" pitchFamily="34" charset="0"/>
              </a:rPr>
              <a:t> Munching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086600" cy="2362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are what you eat.</a:t>
            </a:r>
          </a:p>
          <a:p>
            <a:pPr lvl="1"/>
            <a:r>
              <a:rPr lang="en-US" dirty="0" smtClean="0"/>
              <a:t>Sugar gives you bursts of energy, but then you crash. </a:t>
            </a:r>
            <a:r>
              <a:rPr lang="en-US" dirty="0" smtClean="0">
                <a:latin typeface="ArtBrush" pitchFamily="34" charset="0"/>
              </a:rPr>
              <a:t>You end up feeling more tired </a:t>
            </a:r>
            <a:r>
              <a:rPr lang="en-US" dirty="0" smtClean="0"/>
              <a:t>than you did before eating the sugar.</a:t>
            </a:r>
          </a:p>
          <a:p>
            <a:pPr lvl="1"/>
            <a:r>
              <a:rPr lang="en-US" dirty="0" smtClean="0"/>
              <a:t>Sugar turns your brain into a “messy room.”</a:t>
            </a:r>
            <a:endParaRPr lang="en-US" dirty="0"/>
          </a:p>
        </p:txBody>
      </p:sp>
      <p:pic>
        <p:nvPicPr>
          <p:cNvPr id="7170" name="Picture 2" descr="C:\Users\MRex\Desktop\20120717172832!Monsters-University-Mike-Slee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572000" cy="2562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9987" y="4589862"/>
            <a:ext cx="3962400" cy="21054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to </a:t>
            </a:r>
            <a:r>
              <a:rPr lang="en-US" dirty="0" smtClean="0">
                <a:latin typeface="ArtBrush" pitchFamily="34" charset="0"/>
              </a:rPr>
              <a:t>avoid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Sugary cereal</a:t>
            </a:r>
          </a:p>
          <a:p>
            <a:pPr lvl="1"/>
            <a:r>
              <a:rPr lang="en-US" dirty="0" smtClean="0"/>
              <a:t>Sweets</a:t>
            </a:r>
          </a:p>
          <a:p>
            <a:pPr lvl="1"/>
            <a:r>
              <a:rPr lang="en-US" dirty="0" smtClean="0"/>
              <a:t>Soda</a:t>
            </a:r>
            <a:endParaRPr lang="en-US" dirty="0"/>
          </a:p>
        </p:txBody>
      </p:sp>
      <p:pic>
        <p:nvPicPr>
          <p:cNvPr id="7173" name="Picture 5" descr="C:\Users\MRex\AppData\Local\Microsoft\Windows\Temporary Internet Files\Content.IE5\ZB9I7BL0\MC9000167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399">
            <a:off x="2331538" y="5585235"/>
            <a:ext cx="537400" cy="1192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Rex\AppData\Local\Microsoft\Windows\Temporary Internet Files\Content.IE5\ZB9I7BL0\MC9001127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934">
            <a:off x="2264449" y="4077958"/>
            <a:ext cx="2002914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Rex\AppData\Local\Microsoft\Windows\Temporary Internet Files\Content.IE5\PZP4GILM\MC9002326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588"/>
            <a:ext cx="1879186" cy="1145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8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encrypted-tbn2.gstatic.com/images?q=tbn:ANd9GcSB57hLkxDPF809AjELO94opKjtvOL4vUI6RMZ3wtVe3WytqT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12" y="1043708"/>
            <a:ext cx="1763088" cy="169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When the Test is Over…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can eat your cake. It’s                   .  </a:t>
            </a:r>
          </a:p>
        </p:txBody>
      </p:sp>
      <p:pic>
        <p:nvPicPr>
          <p:cNvPr id="14338" name="Picture 2" descr="H:\Counseling\Classroom Counseling\Topics\Test Anxiety\Monsters University\Pictures\Monsters-University-OK-C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799"/>
            <a:ext cx="6858000" cy="3854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0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Rex\Desktop\images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4" y="457200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Test Monsters are Real?!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Taking a test can be </a:t>
            </a:r>
            <a:r>
              <a:rPr lang="en-US" dirty="0" smtClean="0">
                <a:latin typeface="ArtBrush" pitchFamily="34" charset="0"/>
              </a:rPr>
              <a:t>scary</a:t>
            </a:r>
            <a:r>
              <a:rPr lang="en-US" dirty="0" smtClean="0"/>
              <a:t>.</a:t>
            </a:r>
            <a:endParaRPr lang="en-US" dirty="0" smtClean="0">
              <a:latin typeface="ArtBrush" pitchFamily="34" charset="0"/>
            </a:endParaRPr>
          </a:p>
          <a:p>
            <a:pPr lvl="1"/>
            <a:r>
              <a:rPr lang="en-US" dirty="0" smtClean="0"/>
              <a:t>What if I fail? What if I run out of time?</a:t>
            </a:r>
            <a:endParaRPr lang="en-US" dirty="0"/>
          </a:p>
        </p:txBody>
      </p:sp>
      <p:pic>
        <p:nvPicPr>
          <p:cNvPr id="2050" name="Picture 2" descr="C:\Users\MRex\Desktop\Monsters-University-Character-Mike-Ic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4290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encrypted-tbn2.gstatic.com/images?q=tbn:ANd9GcSB57hLkxDPF809AjELO94opKjtvOL4vUI6RMZ3wtVe3Wytq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86481"/>
            <a:ext cx="1763088" cy="169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7344" y="3048000"/>
            <a:ext cx="5636491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Don’t</a:t>
            </a:r>
            <a:r>
              <a:rPr lang="en-US" dirty="0" smtClean="0"/>
              <a:t> let them win!</a:t>
            </a:r>
          </a:p>
          <a:p>
            <a:pPr lvl="1"/>
            <a:r>
              <a:rPr lang="en-US" dirty="0" smtClean="0"/>
              <a:t>If you give up, panic, or rush through your test, the monsters have all of the power.</a:t>
            </a:r>
          </a:p>
          <a:p>
            <a:pPr lvl="1"/>
            <a:r>
              <a:rPr lang="en-US" dirty="0" smtClean="0"/>
              <a:t>Take control.</a:t>
            </a:r>
          </a:p>
          <a:p>
            <a:pPr lvl="1"/>
            <a:r>
              <a:rPr lang="en-US" dirty="0" smtClean="0"/>
              <a:t>You will be                     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0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MRex\Desktop\movies-monsters-university-banner-hd-for-desktop-iphone-ipad-cartoons-images-monsters-university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Attitude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/>
          <a:lstStyle/>
          <a:p>
            <a:r>
              <a:rPr lang="en-US" dirty="0" smtClean="0"/>
              <a:t>How you feel and how you act </a:t>
            </a:r>
            <a:r>
              <a:rPr lang="en-US" dirty="0" smtClean="0">
                <a:latin typeface="ArtBrush" pitchFamily="34" charset="0"/>
              </a:rPr>
              <a:t>DOES</a:t>
            </a:r>
            <a:r>
              <a:rPr lang="en-US" dirty="0" smtClean="0"/>
              <a:t> make a difference!</a:t>
            </a:r>
            <a:endParaRPr lang="en-US" dirty="0"/>
          </a:p>
        </p:txBody>
      </p:sp>
      <p:pic>
        <p:nvPicPr>
          <p:cNvPr id="9221" name="Picture 5" descr="C:\Users\MRex\Desktop\characters-fg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590800" cy="1459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31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Emotion Zones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10242" name="Picture 2" descr="C:\Users\MRex\Desktop\images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84" y="1600200"/>
            <a:ext cx="3291816" cy="184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0696"/>
            <a:ext cx="2295236" cy="2295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4836" y="5115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49807" y="237259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+</a:t>
            </a:r>
            <a:endParaRPr lang="en-US" sz="2800" dirty="0"/>
          </a:p>
        </p:txBody>
      </p:sp>
      <p:pic>
        <p:nvPicPr>
          <p:cNvPr id="1024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732440"/>
            <a:ext cx="3048000" cy="1717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7555" y="23864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+</a:t>
            </a:r>
            <a:endParaRPr lang="en-US" sz="2800" dirty="0"/>
          </a:p>
        </p:txBody>
      </p:sp>
      <p:pic>
        <p:nvPicPr>
          <p:cNvPr id="10246" name="Picture 6" descr="C:\Users\MRex\Desktop\images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" y="4107873"/>
            <a:ext cx="2428059" cy="2428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18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-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94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Guess the Emotion Zones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18" y="12954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Which 2 are the </a:t>
            </a:r>
            <a:r>
              <a:rPr lang="en-US" dirty="0" smtClean="0">
                <a:latin typeface="ArtBrush" pitchFamily="34" charset="0"/>
              </a:rPr>
              <a:t>best</a:t>
            </a:r>
            <a:r>
              <a:rPr lang="en-US" dirty="0" smtClean="0"/>
              <a:t> for a test?</a:t>
            </a:r>
            <a:endParaRPr lang="en-US" dirty="0"/>
          </a:p>
        </p:txBody>
      </p:sp>
      <p:pic>
        <p:nvPicPr>
          <p:cNvPr id="17410" name="Picture 2" descr="H:\Counseling\Classroom Counseling\Topics\Test Anxiety\Monsters University\Pictures\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15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Take the Challenge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ArtBrush" pitchFamily="34" charset="0"/>
              </a:rPr>
              <a:t>Test Monsters </a:t>
            </a:r>
            <a:r>
              <a:rPr lang="en-US" dirty="0" smtClean="0"/>
              <a:t>can be…</a:t>
            </a:r>
          </a:p>
          <a:p>
            <a:pPr lvl="1"/>
            <a:r>
              <a:rPr lang="en-US" dirty="0" smtClean="0"/>
              <a:t>Scary</a:t>
            </a:r>
          </a:p>
          <a:p>
            <a:pPr lvl="1"/>
            <a:r>
              <a:rPr lang="en-US" dirty="0" smtClean="0"/>
              <a:t>Annoying</a:t>
            </a:r>
          </a:p>
          <a:p>
            <a:pPr lvl="1"/>
            <a:r>
              <a:rPr lang="en-US" dirty="0" smtClean="0"/>
              <a:t>Depressing</a:t>
            </a:r>
            <a:endParaRPr lang="en-US" dirty="0"/>
          </a:p>
        </p:txBody>
      </p:sp>
      <p:pic>
        <p:nvPicPr>
          <p:cNvPr id="6146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182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Rex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4229100"/>
            <a:ext cx="3784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You are </a:t>
            </a:r>
            <a:r>
              <a:rPr lang="en-US" sz="3600" dirty="0" smtClean="0">
                <a:latin typeface="ArtBrush" pitchFamily="34" charset="0"/>
              </a:rPr>
              <a:t>strong</a:t>
            </a:r>
            <a:r>
              <a:rPr lang="en-US" sz="3600" dirty="0" smtClean="0"/>
              <a:t> enough to win!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Use </a:t>
            </a:r>
            <a:r>
              <a:rPr lang="en-US" dirty="0" smtClean="0"/>
              <a:t>what you learned today.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3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iwallsystem.com/wp-content/uploads/2013/09/monster_university_charac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5" y="838200"/>
            <a:ext cx="2057402" cy="2245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4636"/>
            <a:ext cx="2292927" cy="229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   Your Turn to Roar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7563"/>
            <a:ext cx="8229600" cy="20158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your best and you will shine!</a:t>
            </a:r>
          </a:p>
          <a:p>
            <a:endParaRPr lang="en-US" dirty="0"/>
          </a:p>
          <a:p>
            <a:r>
              <a:rPr lang="en-US" dirty="0" smtClean="0">
                <a:latin typeface="ArtBrush" pitchFamily="34" charset="0"/>
              </a:rPr>
              <a:t>Believe in yourself</a:t>
            </a:r>
            <a:r>
              <a:rPr lang="en-US" dirty="0" smtClean="0"/>
              <a:t>! It helps you do better on any type of test.</a:t>
            </a:r>
          </a:p>
        </p:txBody>
      </p:sp>
      <p:pic>
        <p:nvPicPr>
          <p:cNvPr id="5122" name="Picture 2" descr="C:\Users\MRex\Desktop\monsters-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MRex\Desktop\c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230707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5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:\Counseling\Classroom Counseling\Topics\Test Anxiety\Monsters University\Pictures\movies-monsters-university-character-art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37" y="2502478"/>
            <a:ext cx="5807363" cy="4355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dirty="0" smtClean="0">
                <a:latin typeface="Monster AG" pitchFamily="34" charset="0"/>
              </a:rPr>
              <a:t>Good Luck!</a:t>
            </a:r>
            <a:endParaRPr lang="en-US" sz="11500" dirty="0">
              <a:latin typeface="Monster AG" pitchFamily="34" charset="0"/>
            </a:endParaRPr>
          </a:p>
        </p:txBody>
      </p:sp>
      <p:pic>
        <p:nvPicPr>
          <p:cNvPr id="6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304800"/>
            <a:ext cx="4495800" cy="2533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50">
            <a:off x="257590" y="4397285"/>
            <a:ext cx="2168489" cy="2168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33611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rock!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1088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But How?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11271" name="Picture 7" descr="C:\Users\MRex\Desktop\sl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91" y="3581400"/>
            <a:ext cx="4207933" cy="270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1" y="3328554"/>
            <a:ext cx="4633190" cy="321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some </a:t>
            </a:r>
            <a:r>
              <a:rPr lang="en-US" dirty="0" smtClean="0">
                <a:latin typeface="ArtBrush" pitchFamily="34" charset="0"/>
              </a:rPr>
              <a:t>easy</a:t>
            </a:r>
            <a:r>
              <a:rPr lang="en-US" dirty="0" smtClean="0"/>
              <a:t> tricks to help defeat your test monsters.</a:t>
            </a:r>
          </a:p>
          <a:p>
            <a:pPr lvl="1"/>
            <a:r>
              <a:rPr lang="en-US" dirty="0" smtClean="0"/>
              <a:t>Even if you feel that you are behind, you can find ways to </a:t>
            </a:r>
            <a:r>
              <a:rPr lang="en-US" dirty="0" smtClean="0">
                <a:latin typeface="ArtBrush" pitchFamily="34" charset="0"/>
              </a:rPr>
              <a:t>catch up</a:t>
            </a:r>
            <a:r>
              <a:rPr lang="en-US" dirty="0" smtClean="0"/>
              <a:t>! 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74009" y="1676400"/>
            <a:ext cx="67691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worries! </a:t>
            </a:r>
          </a:p>
          <a:p>
            <a:pPr marL="0" indent="0">
              <a:buNone/>
            </a:pPr>
            <a:r>
              <a:rPr lang="en-US" dirty="0" smtClean="0"/>
              <a:t>    Your </a:t>
            </a:r>
            <a:r>
              <a:rPr lang="en-US" dirty="0" smtClean="0">
                <a:latin typeface="ArtBrush" pitchFamily="34" charset="0"/>
              </a:rPr>
              <a:t>school counselor </a:t>
            </a:r>
            <a:r>
              <a:rPr lang="en-US" dirty="0" smtClean="0"/>
              <a:t>is here to help!</a:t>
            </a:r>
            <a:endParaRPr lang="en-US" dirty="0" smtClean="0">
              <a:latin typeface="ArtBrush" pitchFamily="34" charset="0"/>
            </a:endParaRPr>
          </a:p>
        </p:txBody>
      </p:sp>
      <p:pic>
        <p:nvPicPr>
          <p:cNvPr id="11274" name="Picture 10" descr="H:\Counseling\Classroom Counseling\Topics\Test Anxiety\Monsters University\Pictures\image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066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9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How to Train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8194" name="Picture 2" descr="C:\Users\MRex\Desktop\monsters_university1_1_1020_large_verge_super_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419600" cy="2482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Counseling\Classroom Counseling\Topics\Test Anxiety\Monsters University\Pictures\monster-university-monsters-university-33232617-1680-1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636"/>
            <a:ext cx="2117592" cy="250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874009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start training </a:t>
            </a:r>
            <a:r>
              <a:rPr lang="en-US" dirty="0" smtClean="0">
                <a:latin typeface="ArtBrush" pitchFamily="34" charset="0"/>
              </a:rPr>
              <a:t>now</a:t>
            </a:r>
            <a:r>
              <a:rPr lang="en-US" dirty="0"/>
              <a:t>!</a:t>
            </a:r>
            <a:endParaRPr lang="en-US" dirty="0" smtClean="0">
              <a:latin typeface="ArtBrush" pitchFamily="34" charset="0"/>
            </a:endParaRPr>
          </a:p>
          <a:p>
            <a:pPr lvl="1"/>
            <a:r>
              <a:rPr lang="en-US" dirty="0" smtClean="0"/>
              <a:t>It’s never too late to make a change.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Participate</a:t>
            </a:r>
            <a:r>
              <a:rPr lang="en-US" dirty="0" smtClean="0"/>
              <a:t>! Lower risk than waiting until the test to check your understanding.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4129308"/>
            <a:ext cx="4203778" cy="246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Know</a:t>
            </a:r>
            <a:r>
              <a:rPr lang="en-US" dirty="0" smtClean="0"/>
              <a:t> your monster!</a:t>
            </a:r>
          </a:p>
          <a:p>
            <a:pPr lvl="1"/>
            <a:r>
              <a:rPr lang="en-US" dirty="0" smtClean="0"/>
              <a:t>If you know what scares you the most, you will know how to outsmart it.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Rex\Desktop\slu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46" y="4724400"/>
            <a:ext cx="2966924" cy="190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What’s Your test Monster?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684346" cy="2075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194426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7" y="4144817"/>
            <a:ext cx="2521527" cy="2521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478480"/>
            <a:ext cx="2292927" cy="229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1317340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0183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Focus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5976"/>
            <a:ext cx="3684346" cy="2075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54854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Silly Monster</a:t>
            </a:r>
          </a:p>
          <a:p>
            <a:pPr lvl="1"/>
            <a:r>
              <a:rPr lang="en-US" dirty="0" smtClean="0"/>
              <a:t>Like to be entertained</a:t>
            </a:r>
          </a:p>
          <a:p>
            <a:pPr lvl="1"/>
            <a:r>
              <a:rPr lang="en-US" dirty="0" smtClean="0"/>
              <a:t>Testing feels like reading a dictionary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just want to be done so I can relax and be with my friends!”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241800"/>
            <a:ext cx="6019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SQUIRREL! Monster</a:t>
            </a:r>
          </a:p>
          <a:p>
            <a:pPr lvl="1"/>
            <a:r>
              <a:rPr lang="en-US" dirty="0" smtClean="0"/>
              <a:t>Very hard to focus, easily distracted</a:t>
            </a:r>
            <a:endParaRPr lang="en-US" dirty="0"/>
          </a:p>
          <a:p>
            <a:pPr lvl="1"/>
            <a:r>
              <a:rPr lang="en-US" dirty="0"/>
              <a:t>Testing feels </a:t>
            </a:r>
            <a:r>
              <a:rPr lang="en-US" dirty="0" smtClean="0"/>
              <a:t>like running a marathon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can’t stop thinking about other things…hmm, I wonder what’s for lunch?”</a:t>
            </a:r>
            <a:endParaRPr lang="en-US" dirty="0">
              <a:latin typeface="ArtBrush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6854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Mood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4581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265218" cy="2265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9193"/>
            <a:ext cx="2018144" cy="201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43200" y="4419600"/>
            <a:ext cx="5562600" cy="2067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Sad Monster</a:t>
            </a:r>
          </a:p>
          <a:p>
            <a:pPr lvl="1"/>
            <a:r>
              <a:rPr lang="en-US" dirty="0" smtClean="0"/>
              <a:t>Low energy</a:t>
            </a:r>
          </a:p>
          <a:p>
            <a:pPr lvl="1"/>
            <a:r>
              <a:rPr lang="en-US" dirty="0" smtClean="0"/>
              <a:t>Testing feels like being in trouble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just want to go home.”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20536"/>
            <a:ext cx="5943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Mad Monster</a:t>
            </a:r>
          </a:p>
          <a:p>
            <a:pPr lvl="1"/>
            <a:r>
              <a:rPr lang="en-US" dirty="0" smtClean="0"/>
              <a:t>Angry and irritable</a:t>
            </a:r>
            <a:endParaRPr lang="en-US" dirty="0"/>
          </a:p>
          <a:p>
            <a:pPr lvl="1"/>
            <a:r>
              <a:rPr lang="en-US" dirty="0"/>
              <a:t>Testing feels </a:t>
            </a:r>
            <a:r>
              <a:rPr lang="en-US" dirty="0" smtClean="0"/>
              <a:t>like petting a porcupine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can’t believe they are making me do this! This is such a waste of my time.”</a:t>
            </a:r>
            <a:endParaRPr lang="en-US" dirty="0">
              <a:latin typeface="ArtBrush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934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Speed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3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" y="113895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Rex\Desktop\slu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8809" y="4114800"/>
            <a:ext cx="3915191" cy="2516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77045" y="1849582"/>
            <a:ext cx="57150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“I’m So Smart” Monster</a:t>
            </a:r>
          </a:p>
          <a:p>
            <a:pPr lvl="1"/>
            <a:r>
              <a:rPr lang="en-US" dirty="0" smtClean="0"/>
              <a:t>Want to finish first to look smart</a:t>
            </a:r>
          </a:p>
          <a:p>
            <a:pPr lvl="1"/>
            <a:r>
              <a:rPr lang="en-US" dirty="0" smtClean="0"/>
              <a:t>Testing feels like acting in a play 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“If I finish first, I will look like one of the smartest kids in class.”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565651"/>
            <a:ext cx="6477000" cy="206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/>
              <a:t>“Take My Time” Monster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wanting to make a mistake</a:t>
            </a:r>
          </a:p>
          <a:p>
            <a:pPr lvl="1"/>
            <a:r>
              <a:rPr lang="en-US" dirty="0" smtClean="0"/>
              <a:t>Testing feels like jumping over a pool of alligators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300" dirty="0" smtClean="0">
                <a:latin typeface="ArtBrush" pitchFamily="34" charset="0"/>
              </a:rPr>
              <a:t>“Good. I answered all of the questions.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300" dirty="0" smtClean="0">
                <a:latin typeface="ArtBrush" pitchFamily="34" charset="0"/>
              </a:rPr>
              <a:t>Oh wait, let me check again.”</a:t>
            </a:r>
          </a:p>
        </p:txBody>
      </p:sp>
    </p:spTree>
    <p:extLst>
      <p:ext uri="{BB962C8B-B14F-4D97-AF65-F5344CB8AC3E}">
        <p14:creationId xmlns="" xmlns:p14="http://schemas.microsoft.com/office/powerpoint/2010/main" val="29985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915123">
            <a:off x="2590120" y="216014"/>
            <a:ext cx="5551920" cy="3595528"/>
          </a:xfrm>
          <a:prstGeom prst="cloudCallout">
            <a:avLst>
              <a:gd name="adj1" fmla="val -31697"/>
              <a:gd name="adj2" fmla="val 74382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MRex\Desktop\slu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06" y="2841027"/>
            <a:ext cx="934158" cy="60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Tame the Test Monsters!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27" y="2410833"/>
            <a:ext cx="938099" cy="52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70" y="1396583"/>
            <a:ext cx="748475" cy="74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7115"/>
            <a:ext cx="1149927" cy="114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46" y="1428137"/>
            <a:ext cx="758978" cy="758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5" y="1396583"/>
            <a:ext cx="993076" cy="99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6" y="1295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Rex\AppData\Local\Microsoft\Windows\Temporary Internet Files\Content.IE5\ZB9I7BL0\MC90035798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5" y="3172373"/>
            <a:ext cx="3260141" cy="3459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52526" y="4648200"/>
            <a:ext cx="4203778" cy="173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</a:t>
            </a:r>
            <a:r>
              <a:rPr lang="en-US" dirty="0" smtClean="0">
                <a:latin typeface="ArtBrush" pitchFamily="34" charset="0"/>
              </a:rPr>
              <a:t>can</a:t>
            </a:r>
            <a:r>
              <a:rPr lang="en-US" dirty="0" smtClean="0"/>
              <a:t> do it!</a:t>
            </a:r>
          </a:p>
          <a:p>
            <a:pPr lvl="1"/>
            <a:r>
              <a:rPr lang="en-US" dirty="0" smtClean="0"/>
              <a:t>Here are some ideas that you can try…</a:t>
            </a:r>
          </a:p>
        </p:txBody>
      </p:sp>
    </p:spTree>
    <p:extLst>
      <p:ext uri="{BB962C8B-B14F-4D97-AF65-F5344CB8AC3E}">
        <p14:creationId xmlns="" xmlns:p14="http://schemas.microsoft.com/office/powerpoint/2010/main" val="2774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845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Taming the Test Monsters at (Your School HERE)</vt:lpstr>
      <vt:lpstr> Test Monsters are Real?!</vt:lpstr>
      <vt:lpstr>But How?</vt:lpstr>
      <vt:lpstr>         How to Train</vt:lpstr>
      <vt:lpstr>What’s Your test Monster?</vt:lpstr>
      <vt:lpstr>Focus Test Monsters</vt:lpstr>
      <vt:lpstr>Mood Test Monsters</vt:lpstr>
      <vt:lpstr>Speed Test Monsters</vt:lpstr>
      <vt:lpstr>Tame the Test Monsters!</vt:lpstr>
      <vt:lpstr>        Take a Break. </vt:lpstr>
      <vt:lpstr>    Memory Challenge</vt:lpstr>
      <vt:lpstr>Slide 12</vt:lpstr>
      <vt:lpstr>Slide 13</vt:lpstr>
      <vt:lpstr>Also Help Your Memory By…</vt:lpstr>
      <vt:lpstr>Also Help Your Memory By…</vt:lpstr>
      <vt:lpstr>Also Help Your Memory By…</vt:lpstr>
      <vt:lpstr>            The Night Before </vt:lpstr>
      <vt:lpstr>Crunching and Munching</vt:lpstr>
      <vt:lpstr>When the Test is Over…</vt:lpstr>
      <vt:lpstr>Attitude</vt:lpstr>
      <vt:lpstr>Emotion Zones</vt:lpstr>
      <vt:lpstr>Guess the Emotion Zones</vt:lpstr>
      <vt:lpstr>  Take the Challenge</vt:lpstr>
      <vt:lpstr>            Your Turn to Roar</vt:lpstr>
      <vt:lpstr>Slide 25</vt:lpstr>
    </vt:vector>
  </TitlesOfParts>
  <Company>WLS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</dc:creator>
  <cp:lastModifiedBy>Andrew</cp:lastModifiedBy>
  <cp:revision>113</cp:revision>
  <dcterms:created xsi:type="dcterms:W3CDTF">2014-01-16T15:27:53Z</dcterms:created>
  <dcterms:modified xsi:type="dcterms:W3CDTF">2016-03-28T00:41:04Z</dcterms:modified>
</cp:coreProperties>
</file>